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41" r:id="rId3"/>
    <p:sldId id="257" r:id="rId4"/>
    <p:sldId id="344" r:id="rId5"/>
    <p:sldId id="343" r:id="rId6"/>
    <p:sldId id="371" r:id="rId7"/>
    <p:sldId id="372" r:id="rId8"/>
    <p:sldId id="373" r:id="rId9"/>
    <p:sldId id="375" r:id="rId10"/>
    <p:sldId id="256" r:id="rId11"/>
    <p:sldId id="356" r:id="rId12"/>
    <p:sldId id="367" r:id="rId13"/>
    <p:sldId id="345" r:id="rId14"/>
    <p:sldId id="357" r:id="rId15"/>
    <p:sldId id="358" r:id="rId16"/>
    <p:sldId id="359" r:id="rId17"/>
    <p:sldId id="360" r:id="rId18"/>
    <p:sldId id="361" r:id="rId19"/>
    <p:sldId id="362" r:id="rId20"/>
    <p:sldId id="368" r:id="rId21"/>
    <p:sldId id="363" r:id="rId22"/>
    <p:sldId id="364" r:id="rId23"/>
    <p:sldId id="370" r:id="rId24"/>
    <p:sldId id="365" r:id="rId25"/>
    <p:sldId id="282" r:id="rId26"/>
    <p:sldId id="283" r:id="rId27"/>
    <p:sldId id="301" r:id="rId28"/>
    <p:sldId id="317" r:id="rId29"/>
    <p:sldId id="315" r:id="rId30"/>
    <p:sldId id="319" r:id="rId31"/>
    <p:sldId id="329" r:id="rId32"/>
    <p:sldId id="316" r:id="rId33"/>
    <p:sldId id="330" r:id="rId34"/>
    <p:sldId id="331" r:id="rId35"/>
    <p:sldId id="332" r:id="rId36"/>
    <p:sldId id="318" r:id="rId37"/>
    <p:sldId id="333" r:id="rId38"/>
    <p:sldId id="366" r:id="rId39"/>
    <p:sldId id="346" r:id="rId40"/>
    <p:sldId id="347" r:id="rId41"/>
    <p:sldId id="369" r:id="rId42"/>
    <p:sldId id="335" r:id="rId43"/>
    <p:sldId id="334" r:id="rId44"/>
    <p:sldId id="337" r:id="rId45"/>
    <p:sldId id="336" r:id="rId46"/>
    <p:sldId id="339" r:id="rId47"/>
    <p:sldId id="338" r:id="rId48"/>
    <p:sldId id="328" r:id="rId49"/>
    <p:sldId id="340" r:id="rId50"/>
    <p:sldId id="349" r:id="rId51"/>
    <p:sldId id="348" r:id="rId52"/>
    <p:sldId id="352" r:id="rId53"/>
    <p:sldId id="353" r:id="rId54"/>
    <p:sldId id="354" r:id="rId55"/>
    <p:sldId id="355" r:id="rId56"/>
    <p:sldId id="351" r:id="rId57"/>
    <p:sldId id="302" r:id="rId58"/>
    <p:sldId id="280" r:id="rId59"/>
    <p:sldId id="30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00FF"/>
    <a:srgbClr val="510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 autoAdjust="0"/>
    <p:restoredTop sz="94660"/>
  </p:normalViewPr>
  <p:slideViewPr>
    <p:cSldViewPr snapToObjects="1">
      <p:cViewPr varScale="1">
        <p:scale>
          <a:sx n="87" d="100"/>
          <a:sy n="87" d="100"/>
        </p:scale>
        <p:origin x="-16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3999" cy="1470025"/>
          </a:xfrm>
          <a:gradFill flip="none" rotWithShape="1">
            <a:gsLst>
              <a:gs pos="0">
                <a:srgbClr val="510866">
                  <a:alpha val="48000"/>
                </a:srgbClr>
              </a:gs>
              <a:gs pos="100000">
                <a:srgbClr val="FFFFFF">
                  <a:alpha val="48000"/>
                </a:srgbClr>
              </a:gs>
              <a:gs pos="50000">
                <a:schemeClr val="bg2">
                  <a:lumMod val="75000"/>
                  <a:alpha val="48000"/>
                </a:schemeClr>
              </a:gs>
            </a:gsLst>
            <a:lin ang="10920000" scaled="0"/>
            <a:tileRect/>
          </a:gradFill>
        </p:spPr>
        <p:txBody>
          <a:bodyPr/>
          <a:lstStyle>
            <a:lvl1pPr>
              <a:defRPr>
                <a:latin typeface="Gill Sans"/>
              </a:defRPr>
            </a:lvl1pPr>
          </a:lstStyle>
          <a:p>
            <a:r>
              <a:rPr lang="en-US" dirty="0" smtClean="0"/>
              <a:t>Streams of sound: auditory grouping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35727"/>
            <a:ext cx="6400800" cy="3803073"/>
          </a:xfrm>
        </p:spPr>
        <p:txBody>
          <a:bodyPr/>
          <a:lstStyle>
            <a:lvl1pPr marL="457200" indent="-457200" algn="l">
              <a:buFont typeface="Arial"/>
              <a:buChar char="•"/>
              <a:defRPr>
                <a:solidFill>
                  <a:schemeClr val="accent6">
                    <a:lumMod val="50000"/>
                  </a:schemeClr>
                </a:solidFill>
                <a:latin typeface="Gill Sans"/>
              </a:defRPr>
            </a:lvl1pPr>
            <a:lvl2pPr marL="914400" indent="-457200" algn="l">
              <a:buFont typeface="Arial"/>
              <a:buChar char="•"/>
              <a:defRPr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257300" indent="-342900" algn="l">
              <a:buFont typeface="Arial"/>
              <a:buChar char="•"/>
              <a:defRPr baseline="0">
                <a:solidFill>
                  <a:schemeClr val="tx2"/>
                </a:solidFill>
                <a:latin typeface="Gill Sans"/>
                <a:cs typeface="Gill Sans"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Sara Steele</a:t>
            </a:r>
          </a:p>
          <a:p>
            <a:r>
              <a:rPr lang="en-US" dirty="0" smtClean="0"/>
              <a:t>CCNSS 2013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B1C5-AAD7-CA43-83B2-D6A2FF87327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9" Type="http://schemas.openxmlformats.org/officeDocument/2006/relationships/image" Target="../media/image3.emf"/><Relationship Id="rId10" Type="http://schemas.openxmlformats.org/officeDocument/2006/relationships/image" Target="../media/image4.emf"/><Relationship Id="rId11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6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Evaluating the role of cumulative history in auditory perceptual 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umulative history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 rot="21382786">
            <a:off x="2720281" y="56681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24959" y="3021047"/>
            <a:ext cx="4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41" name="TextBox 40"/>
          <p:cNvSpPr txBox="1"/>
          <p:nvPr/>
        </p:nvSpPr>
        <p:spPr>
          <a:xfrm>
            <a:off x="2825750" y="5303145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Does the duration of the next percept depend on previous history?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2118606" y="2420546"/>
            <a:ext cx="2456626" cy="635000"/>
            <a:chOff x="381000" y="2260600"/>
            <a:chExt cx="2456626" cy="635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118606" y="3436546"/>
            <a:ext cx="2456626" cy="635000"/>
            <a:chOff x="381000" y="2260600"/>
            <a:chExt cx="2456626" cy="635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>
            <a:off x="2118606" y="3038211"/>
            <a:ext cx="160868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79478" y="2517914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66974" y="2530412"/>
            <a:ext cx="1515532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770418" y="2517107"/>
            <a:ext cx="0" cy="538439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782506" y="3038211"/>
            <a:ext cx="15240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22835" y="2517107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22236" y="4053404"/>
            <a:ext cx="98697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109206" y="3541881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095095" y="3549442"/>
            <a:ext cx="204121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3286559" y="3535807"/>
            <a:ext cx="747" cy="53696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86559" y="4053404"/>
            <a:ext cx="643509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917997" y="3532300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48891" y="2517107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948891" y="3531493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31887" y="214777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131887" y="318433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5496359" y="3930230"/>
            <a:ext cx="228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5496359" y="2589110"/>
            <a:ext cx="0" cy="1341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753159" y="418931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 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381559" y="388153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81559" y="340613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381559" y="28476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381559" y="23632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40" name="Freeform 139"/>
          <p:cNvSpPr/>
          <p:nvPr/>
        </p:nvSpPr>
        <p:spPr>
          <a:xfrm>
            <a:off x="5516679" y="2674281"/>
            <a:ext cx="2321560" cy="1240709"/>
          </a:xfrm>
          <a:custGeom>
            <a:avLst/>
            <a:gdLst>
              <a:gd name="connsiteX0" fmla="*/ 0 w 2321560"/>
              <a:gd name="connsiteY0" fmla="*/ 1240709 h 1240709"/>
              <a:gd name="connsiteX1" fmla="*/ 335280 w 2321560"/>
              <a:gd name="connsiteY1" fmla="*/ 1189 h 1240709"/>
              <a:gd name="connsiteX2" fmla="*/ 1290320 w 2321560"/>
              <a:gd name="connsiteY2" fmla="*/ 1017189 h 1240709"/>
              <a:gd name="connsiteX3" fmla="*/ 2321560 w 2321560"/>
              <a:gd name="connsiteY3" fmla="*/ 1230549 h 12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560" h="1240709">
                <a:moveTo>
                  <a:pt x="0" y="1240709"/>
                </a:moveTo>
                <a:cubicBezTo>
                  <a:pt x="60113" y="639575"/>
                  <a:pt x="120227" y="38442"/>
                  <a:pt x="335280" y="1189"/>
                </a:cubicBezTo>
                <a:cubicBezTo>
                  <a:pt x="550333" y="-36064"/>
                  <a:pt x="959273" y="812296"/>
                  <a:pt x="1290320" y="1017189"/>
                </a:cubicBezTo>
                <a:cubicBezTo>
                  <a:pt x="1621367" y="1222082"/>
                  <a:pt x="2321560" y="1230549"/>
                  <a:pt x="2321560" y="1230549"/>
                </a:cubicBezTo>
              </a:path>
            </a:pathLst>
          </a:cu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95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Ambiguous auditory streaming stimulus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Small percept to percept correlations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What role does previous history play in dynamics of </a:t>
            </a:r>
            <a:r>
              <a:rPr lang="en-US" sz="2800" dirty="0" err="1" smtClean="0">
                <a:solidFill>
                  <a:srgbClr val="000000"/>
                </a:solidFill>
              </a:rPr>
              <a:t>bistable</a:t>
            </a:r>
            <a:r>
              <a:rPr lang="en-US" sz="2800" dirty="0" smtClean="0">
                <a:solidFill>
                  <a:srgbClr val="000000"/>
                </a:solidFill>
              </a:rPr>
              <a:t> perception? Does this elucidate neuronal mechanisms?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Human subject data</a:t>
            </a:r>
            <a:endParaRPr lang="en-US" sz="4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Introduction</a:t>
            </a:r>
            <a:endParaRPr lang="en-US" sz="2800" dirty="0" smtClean="0">
              <a:solidFill>
                <a:srgbClr val="A6A6A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History function </a:t>
            </a:r>
            <a:r>
              <a:rPr lang="en-US" sz="2800" dirty="0"/>
              <a:t>H(t;</a:t>
            </a:r>
            <a:r>
              <a:rPr lang="el-GR" sz="2800" dirty="0"/>
              <a:t> τ</a:t>
            </a:r>
            <a:r>
              <a:rPr lang="en-US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 (duration) </a:t>
            </a:r>
            <a:r>
              <a:rPr lang="en-US" sz="2800" dirty="0" err="1" smtClean="0"/>
              <a:t>vs</a:t>
            </a:r>
            <a:r>
              <a:rPr lang="en-US" sz="2800" dirty="0" smtClean="0"/>
              <a:t>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Estimating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Human subject data</a:t>
            </a:r>
            <a:endParaRPr lang="en-US" sz="4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4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0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ong_fil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609600" y="2209800"/>
            <a:ext cx="5873750" cy="70908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5410200" y="2150533"/>
            <a:ext cx="1073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166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081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z2-h1-h2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9600" y="1625024"/>
            <a:ext cx="6781800" cy="1293859"/>
            <a:chOff x="609600" y="1625024"/>
            <a:chExt cx="6781800" cy="1293859"/>
          </a:xfrm>
        </p:grpSpPr>
        <p:pic>
          <p:nvPicPr>
            <p:cNvPr id="11" name="Picture 10" descr="long_filt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" t="24166" b="20000"/>
            <a:stretch/>
          </p:blipFill>
          <p:spPr>
            <a:xfrm flipH="1">
              <a:off x="609600" y="2209800"/>
              <a:ext cx="5873750" cy="709083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5410200" y="2150533"/>
              <a:ext cx="1073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16600" y="1625024"/>
              <a:ext cx="1574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/>
                <a:t>τ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1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2-h1-h2-timecourse-fa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172200" y="2150533"/>
            <a:ext cx="311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22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  <p:pic>
        <p:nvPicPr>
          <p:cNvPr id="4" name="Picture 3" descr="short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b="15000"/>
          <a:stretch/>
        </p:blipFill>
        <p:spPr>
          <a:xfrm flipH="1">
            <a:off x="609600" y="2197100"/>
            <a:ext cx="5892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7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next percept duration is drawn from a distribution that depends on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2255762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433562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930980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p(T|H(t))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next percept duration is described by a family of gamma distributions for which the mean varies with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2255762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433562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930980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j</a:t>
            </a:r>
            <a:r>
              <a:rPr lang="en-US" dirty="0" smtClean="0"/>
              <a:t>)) =</a:t>
            </a:r>
            <a:endParaRPr lang="en-US" dirty="0"/>
          </a:p>
        </p:txBody>
      </p:sp>
      <p:pic>
        <p:nvPicPr>
          <p:cNvPr id="26" name="Picture 25" descr="h0_pd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2082800" cy="2489200"/>
          </a:xfrm>
          <a:prstGeom prst="rect">
            <a:avLst/>
          </a:prstGeom>
        </p:spPr>
      </p:pic>
      <p:pic>
        <p:nvPicPr>
          <p:cNvPr id="27" name="Picture 26" descr="h5_pdf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20067"/>
            <a:ext cx="2082800" cy="2489200"/>
          </a:xfrm>
          <a:prstGeom prst="rect">
            <a:avLst/>
          </a:prstGeom>
        </p:spPr>
      </p:pic>
      <p:pic>
        <p:nvPicPr>
          <p:cNvPr id="28" name="Picture 27" descr="h1_pdf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810000"/>
            <a:ext cx="2082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143000" y="1981200"/>
            <a:ext cx="6172200" cy="40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Topic review: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800" dirty="0" smtClean="0"/>
              <a:t>The buildup of auditory stream segregation with alternations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963" y="2050472"/>
            <a:ext cx="3962401" cy="4218710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Auditory scene analysis</a:t>
            </a:r>
            <a:endParaRPr lang="en-US" sz="2800" dirty="0"/>
          </a:p>
          <a:p>
            <a:pPr lvl="1"/>
            <a:r>
              <a:rPr lang="en-US" sz="2400" dirty="0" smtClean="0"/>
              <a:t>Formation of auditory streams</a:t>
            </a:r>
            <a:endParaRPr lang="en-US" sz="2400" dirty="0"/>
          </a:p>
          <a:p>
            <a:pPr lvl="2"/>
            <a:r>
              <a:rPr lang="en-US" sz="2000" dirty="0" smtClean="0"/>
              <a:t>Competition between perceptual organizations</a:t>
            </a:r>
          </a:p>
          <a:p>
            <a:pPr marL="1657350" lvl="3" indent="-285750">
              <a:buFont typeface="Arial"/>
              <a:buChar char="•"/>
            </a:pPr>
            <a:r>
              <a:rPr lang="en-US" sz="1600" b="1" u="sng" dirty="0" smtClean="0">
                <a:solidFill>
                  <a:schemeClr val="bg2">
                    <a:lumMod val="50000"/>
                  </a:schemeClr>
                </a:solidFill>
                <a:latin typeface="Gill Sans"/>
                <a:cs typeface="Gill Sans"/>
              </a:rPr>
              <a:t>Alternations for ambiguous stimuli</a:t>
            </a:r>
          </a:p>
          <a:p>
            <a:pPr marL="1657350" lvl="3" indent="-285750">
              <a:buFont typeface="Arial"/>
              <a:buChar char="•"/>
            </a:pPr>
            <a:endParaRPr lang="en-US" sz="1600" b="1" u="sng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92" y="2050472"/>
            <a:ext cx="2989118" cy="3940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42792" y="6084516"/>
            <a:ext cx="332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, </a:t>
            </a:r>
            <a:r>
              <a:rPr lang="en-US" dirty="0" err="1" smtClean="0"/>
              <a:t>Suied</a:t>
            </a:r>
            <a:r>
              <a:rPr lang="en-US" dirty="0" smtClean="0"/>
              <a:t>, </a:t>
            </a:r>
            <a:r>
              <a:rPr lang="en-US" dirty="0" err="1" smtClean="0"/>
              <a:t>Shamma</a:t>
            </a:r>
            <a:r>
              <a:rPr lang="en-US" dirty="0" smtClean="0"/>
              <a:t>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8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143000" y="1981200"/>
            <a:ext cx="6172200" cy="4095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0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82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44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06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68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6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Distributions vary with H according to </a:t>
            </a:r>
            <a:r>
              <a:rPr lang="en-US" dirty="0" err="1" smtClean="0"/>
              <a:t>LnT</a:t>
            </a:r>
            <a:r>
              <a:rPr lang="en-US" dirty="0" smtClean="0"/>
              <a:t> = </a:t>
            </a:r>
            <a:r>
              <a:rPr lang="en-US" dirty="0" err="1" smtClean="0"/>
              <a:t>mH</a:t>
            </a:r>
            <a:r>
              <a:rPr lang="en-US" dirty="0" smtClean="0"/>
              <a:t> + B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Cumulative history model parameters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057400"/>
            <a:ext cx="7315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 – fixed shape parameter specifying gamma density joint distribution; </a:t>
            </a:r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 – log-mean at </a:t>
            </a:r>
            <a:r>
              <a:rPr lang="en-US" dirty="0" err="1"/>
              <a:t>H</a:t>
            </a:r>
            <a:r>
              <a:rPr lang="en-US" baseline="-25000" dirty="0" err="1"/>
              <a:t>x</a:t>
            </a:r>
            <a:r>
              <a:rPr lang="en-US" dirty="0"/>
              <a:t> = 0; “intercept”</a:t>
            </a:r>
          </a:p>
          <a:p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 – or alpha in </a:t>
            </a:r>
            <a:r>
              <a:rPr lang="en-US" dirty="0" err="1"/>
              <a:t>p&amp;B</a:t>
            </a:r>
            <a:r>
              <a:rPr lang="en-US" dirty="0"/>
              <a:t>. Sensitivity to history; “slope”</a:t>
            </a:r>
          </a:p>
          <a:p>
            <a:r>
              <a:rPr lang="en-US" i="1" dirty="0" err="1"/>
              <a:t>τ</a:t>
            </a:r>
            <a:r>
              <a:rPr lang="en-US" dirty="0"/>
              <a:t> - time scale of the history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Conditional Distribution</a:t>
            </a:r>
            <a:endParaRPr lang="en-US" dirty="0"/>
          </a:p>
        </p:txBody>
      </p:sp>
      <p:pic>
        <p:nvPicPr>
          <p:cNvPr id="8" name="Picture 7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" y="4648200"/>
            <a:ext cx="1715105" cy="360316"/>
          </a:xfrm>
          <a:prstGeom prst="rect">
            <a:avLst/>
          </a:prstGeom>
        </p:spPr>
      </p:pic>
      <p:pic>
        <p:nvPicPr>
          <p:cNvPr id="9" name="Picture 8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0442"/>
            <a:ext cx="1715105" cy="360316"/>
          </a:xfrm>
          <a:prstGeom prst="rect">
            <a:avLst/>
          </a:prstGeom>
        </p:spPr>
      </p:pic>
      <p:pic>
        <p:nvPicPr>
          <p:cNvPr id="10" name="Picture 9" descr="z2-h2-timecourse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2598495" y="5257800"/>
            <a:ext cx="1671948" cy="304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971800" y="5562600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87221" y="5539014"/>
            <a:ext cx="0" cy="54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43779" y="5512707"/>
            <a:ext cx="0" cy="80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ong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-990600" y="5235188"/>
            <a:ext cx="2524837" cy="3048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Straight Connector 24"/>
          <p:cNvCxnSpPr/>
          <p:nvPr/>
        </p:nvCxnSpPr>
        <p:spPr>
          <a:xfrm flipH="1">
            <a:off x="1160926" y="5285515"/>
            <a:ext cx="38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89526" y="5008516"/>
            <a:ext cx="14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τ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30" name="Picture 29" descr="TvsH_theory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79420"/>
            <a:ext cx="2477589" cy="18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H(t;</a:t>
            </a:r>
            <a:r>
              <a:rPr lang="el-GR" sz="2800" dirty="0"/>
              <a:t> τ</a:t>
            </a:r>
            <a:r>
              <a:rPr lang="en-US" sz="28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 Duration drawn from one of a family of distributions for which mean is a function of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Use MLE to find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Human subject data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Buildup to stream segregation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" y="2037488"/>
            <a:ext cx="9144000" cy="4640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7200" y="6063200"/>
            <a:ext cx="2171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Micheyl</a:t>
            </a:r>
            <a:r>
              <a:rPr lang="en-US" sz="1400" dirty="0" smtClean="0"/>
              <a:t> et. al. (2005)</a:t>
            </a:r>
          </a:p>
          <a:p>
            <a:r>
              <a:rPr lang="en-US" sz="1400" dirty="0" smtClean="0"/>
              <a:t>human + monkey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159" y="2151788"/>
            <a:ext cx="5230585" cy="39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of buildup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915" y="1964389"/>
            <a:ext cx="7858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For long presentations, stimulus elicits perceptual </a:t>
            </a:r>
            <a:r>
              <a:rPr lang="en-US" sz="3200" dirty="0" smtClean="0">
                <a:latin typeface="Gill Sans"/>
                <a:cs typeface="Gill Sans"/>
              </a:rPr>
              <a:t>alternations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First percept is </a:t>
            </a:r>
            <a:r>
              <a:rPr lang="en-US" sz="3200" dirty="0" smtClean="0">
                <a:latin typeface="Gill Sans"/>
                <a:cs typeface="Gill Sans"/>
              </a:rPr>
              <a:t>(usually)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always</a:t>
            </a:r>
            <a:r>
              <a:rPr lang="en-US" sz="3200" dirty="0" smtClean="0">
                <a:latin typeface="Gill Sans"/>
                <a:cs typeface="Gill Sans"/>
              </a:rPr>
              <a:t> integration</a:t>
            </a:r>
            <a:endParaRPr lang="en-US" sz="3200" dirty="0">
              <a:latin typeface="Gill Sans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(Weak</a:t>
            </a:r>
            <a:r>
              <a:rPr lang="en-US" sz="3200" dirty="0">
                <a:latin typeface="Gill Sans"/>
                <a:cs typeface="Gill Sans"/>
              </a:rPr>
              <a:t>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No</a:t>
            </a:r>
            <a:r>
              <a:rPr lang="en-US" sz="3200" dirty="0">
                <a:latin typeface="Gill Sans"/>
                <a:cs typeface="Gill Sans"/>
              </a:rPr>
              <a:t> first </a:t>
            </a:r>
            <a:r>
              <a:rPr lang="en-US" sz="3200" dirty="0" smtClean="0">
                <a:latin typeface="Gill Sans"/>
                <a:cs typeface="Gill Sans"/>
              </a:rPr>
              <a:t>order </a:t>
            </a:r>
            <a:r>
              <a:rPr lang="en-US" sz="3200" dirty="0">
                <a:latin typeface="Gill Sans"/>
                <a:cs typeface="Gill Sans"/>
              </a:rPr>
              <a:t>correlations between subsequent percept </a:t>
            </a:r>
            <a:r>
              <a:rPr lang="en-US" sz="3200" dirty="0" smtClean="0">
                <a:latin typeface="Gill Sans"/>
                <a:cs typeface="Gill Sans"/>
              </a:rPr>
              <a:t>durations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10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renewal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 descr="percepts&amp;distributions&amp;BU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7" y="1706439"/>
            <a:ext cx="8053547" cy="48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hypothesis: deviations observed with increasing adaptation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fig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6" y="1673751"/>
            <a:ext cx="8312728" cy="4195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8350" y="6089134"/>
            <a:ext cx="8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94950" y="6056868"/>
            <a:ext cx="70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324" y="3276600"/>
            <a:ext cx="96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N&gt;1000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Update: </a:t>
            </a:r>
            <a:r>
              <a:rPr lang="en-US" dirty="0"/>
              <a:t>h</a:t>
            </a:r>
            <a:r>
              <a:rPr lang="en-US" dirty="0" smtClean="0"/>
              <a:t>uman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15 participants, 3 blocks of 8 DF conditions, 4 minute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Stimuli – 125 </a:t>
            </a:r>
            <a:r>
              <a:rPr lang="en-US" sz="3200" dirty="0" err="1" smtClean="0"/>
              <a:t>msec</a:t>
            </a:r>
            <a:r>
              <a:rPr lang="en-US" sz="3200" dirty="0" smtClean="0"/>
              <a:t> tone durations, ABA_ with frequencies between 392 &amp; 932 Hz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Minimum 30 – 120 sec between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Subjects performed 2AFC holding down one of 2 buttons to indicate percept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9818" y="5691970"/>
            <a:ext cx="347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Rankin, </a:t>
            </a:r>
            <a:r>
              <a:rPr lang="en-US" dirty="0" err="1" smtClean="0"/>
              <a:t>Sussman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Rinzel</a:t>
            </a:r>
            <a:r>
              <a:rPr lang="en-US" dirty="0" smtClean="0"/>
              <a:t>, 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paradigm</a:t>
            </a:r>
            <a:endParaRPr lang="en-US" dirty="0"/>
          </a:p>
        </p:txBody>
      </p:sp>
      <p:pic>
        <p:nvPicPr>
          <p:cNvPr id="6" name="pressnitzer_group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4546969"/>
            <a:ext cx="373006" cy="373006"/>
          </a:xfrm>
          <a:prstGeom prst="rect">
            <a:avLst/>
          </a:prstGeom>
        </p:spPr>
      </p:pic>
      <p:pic>
        <p:nvPicPr>
          <p:cNvPr id="7" name="pressnitzer_spli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2173499"/>
            <a:ext cx="373006" cy="373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52" y="1114937"/>
            <a:ext cx="6870023" cy="4854706"/>
          </a:xfrm>
          <a:prstGeom prst="rect">
            <a:avLst/>
          </a:prstGeom>
        </p:spPr>
      </p:pic>
      <p:pic>
        <p:nvPicPr>
          <p:cNvPr id="4" name="pressnitzer_bistabl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3351350"/>
            <a:ext cx="379177" cy="37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8825" y="6438945"/>
            <a:ext cx="4465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Daniel </a:t>
            </a:r>
            <a:r>
              <a:rPr lang="en-US" u="sng" dirty="0" err="1" smtClean="0"/>
              <a:t>Pressnitzer</a:t>
            </a:r>
            <a:r>
              <a:rPr lang="en-US" u="sng" dirty="0" smtClean="0"/>
              <a:t>, http</a:t>
            </a:r>
            <a:r>
              <a:rPr lang="en-US" u="sng" dirty="0"/>
              <a:t>://</a:t>
            </a:r>
            <a:r>
              <a:rPr lang="en-US" u="sng" dirty="0" err="1"/>
              <a:t>audition.ens.fr</a:t>
            </a:r>
            <a:r>
              <a:rPr lang="en-US" u="sng" dirty="0"/>
              <a:t>/sup/</a:t>
            </a:r>
            <a:endParaRPr lang="en-US" dirty="0"/>
          </a:p>
        </p:txBody>
      </p:sp>
      <p:pic>
        <p:nvPicPr>
          <p:cNvPr id="10" name="Picture 9" descr="df_TRT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2" y="4609989"/>
            <a:ext cx="2031764" cy="1869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700" y="6591300"/>
            <a:ext cx="242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dirty="0" smtClean="0"/>
              <a:t>an </a:t>
            </a:r>
            <a:r>
              <a:rPr lang="en-US" sz="1200" dirty="0" err="1" smtClean="0"/>
              <a:t>Noorden</a:t>
            </a:r>
            <a:r>
              <a:rPr lang="en-US" sz="1200" dirty="0" smtClean="0"/>
              <a:t> (1975)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701" y="5404878"/>
            <a:ext cx="4735541" cy="881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4500" y="619597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2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54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ARP provides good fit to psychophysical buildup functions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463160"/>
            <a:ext cx="8724900" cy="56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54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461394"/>
            <a:ext cx="7747000" cy="50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Monte Carlo simulations to generate data with significant history dependence and characterize deviations between BUF and ARP – how much data do we need?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Compute cumulative history measure in the data; novel application for ABA_ data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Combine data across subjects to get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43491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Autoregressive generator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Ln(T) = a1 H1 + B + noise</a:t>
            </a:r>
          </a:p>
        </p:txBody>
      </p:sp>
    </p:spTree>
    <p:extLst>
      <p:ext uri="{BB962C8B-B14F-4D97-AF65-F5344CB8AC3E}">
        <p14:creationId xmlns:p14="http://schemas.microsoft.com/office/powerpoint/2010/main" val="2735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Neuronal simulations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How do neuronal parameters affect cumulative history?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What can cumulative history tell us about physiological processes?</a:t>
            </a:r>
            <a:endParaRPr lang="en-US" sz="4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Human subject data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4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1" y="2795538"/>
            <a:ext cx="9144000" cy="4917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51" y="5261788"/>
            <a:ext cx="3530600" cy="111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265545" y="5118100"/>
            <a:ext cx="5039905" cy="1739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7364" y="3163453"/>
            <a:ext cx="193963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Noisy input,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83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76400"/>
            <a:ext cx="7851310" cy="3378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22400" y="50546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650" y="50223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N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8700" y="607305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 &amp; </a:t>
            </a:r>
            <a:r>
              <a:rPr lang="en-US" dirty="0" err="1" smtClean="0"/>
              <a:t>Hupe</a:t>
            </a:r>
            <a:r>
              <a:rPr lang="en-US" dirty="0" smtClean="0"/>
              <a:t>,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3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models generate trial time courses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5"/>
          <a:stretch/>
        </p:blipFill>
        <p:spPr>
          <a:xfrm>
            <a:off x="2145454" y="1549885"/>
            <a:ext cx="4832574" cy="1574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0751" y="5115279"/>
            <a:ext cx="12594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1299 samples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7" name="Picture 6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5" r="49674"/>
          <a:stretch/>
        </p:blipFill>
        <p:spPr>
          <a:xfrm>
            <a:off x="3460751" y="3124201"/>
            <a:ext cx="2432049" cy="32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 model to simulated data with zero history dependence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 descr="comp_model_G0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5632068" cy="4032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0268" y="2133600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1.39 </a:t>
            </a:r>
          </a:p>
          <a:p>
            <a:r>
              <a:rPr lang="en-US" dirty="0" smtClean="0"/>
              <a:t>K2	: 1.34</a:t>
            </a:r>
          </a:p>
          <a:p>
            <a:r>
              <a:rPr lang="en-US" dirty="0" smtClean="0"/>
              <a:t>B1	: 0.42</a:t>
            </a:r>
          </a:p>
          <a:p>
            <a:r>
              <a:rPr lang="en-US" dirty="0" smtClean="0"/>
              <a:t>B2	: 0.60</a:t>
            </a:r>
          </a:p>
          <a:p>
            <a:r>
              <a:rPr lang="en-US" dirty="0" smtClean="0"/>
              <a:t>M1	: 0.60</a:t>
            </a:r>
          </a:p>
          <a:p>
            <a:r>
              <a:rPr lang="en-US" dirty="0" smtClean="0"/>
              <a:t>M2	: 0.05</a:t>
            </a:r>
          </a:p>
          <a:p>
            <a:r>
              <a:rPr lang="en-US" dirty="0" smtClean="0"/>
              <a:t>Tau	: 11.19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924800" y="2125133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1.38</a:t>
            </a:r>
          </a:p>
          <a:p>
            <a:r>
              <a:rPr lang="en-US" dirty="0" smtClean="0"/>
              <a:t>K2	: 1.37</a:t>
            </a:r>
          </a:p>
          <a:p>
            <a:r>
              <a:rPr lang="en-US" dirty="0" smtClean="0"/>
              <a:t>B1	: 0.69</a:t>
            </a:r>
          </a:p>
          <a:p>
            <a:r>
              <a:rPr lang="en-US" dirty="0" smtClean="0"/>
              <a:t>B2	: 0.65</a:t>
            </a:r>
          </a:p>
          <a:p>
            <a:r>
              <a:rPr lang="en-US" dirty="0" smtClean="0"/>
              <a:t>M1	: 0</a:t>
            </a:r>
          </a:p>
          <a:p>
            <a:r>
              <a:rPr lang="en-US" dirty="0" smtClean="0"/>
              <a:t>M2	: 0</a:t>
            </a:r>
          </a:p>
          <a:p>
            <a:r>
              <a:rPr lang="en-US" dirty="0" smtClean="0"/>
              <a:t>Tau	: 1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0268" y="4267200"/>
            <a:ext cx="198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(-4193 – (-4198)) = 2.495</a:t>
            </a:r>
          </a:p>
          <a:p>
            <a:r>
              <a:rPr lang="en-US" dirty="0" err="1" smtClean="0"/>
              <a:t>Pval</a:t>
            </a:r>
            <a:r>
              <a:rPr lang="en-US" dirty="0" smtClean="0"/>
              <a:t> ~= .18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8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Oscillator: Ln(T) </a:t>
            </a:r>
            <a:r>
              <a:rPr lang="en-US" dirty="0" err="1" smtClean="0"/>
              <a:t>vs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 descr="oscilla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26250"/>
            <a:ext cx="7137400" cy="4763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8300" y="1819276"/>
            <a:ext cx="1968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25.23</a:t>
            </a:r>
          </a:p>
          <a:p>
            <a:r>
              <a:rPr lang="en-US" dirty="0" smtClean="0"/>
              <a:t>k2 = 31.57</a:t>
            </a:r>
          </a:p>
          <a:p>
            <a:r>
              <a:rPr lang="en-US" dirty="0" smtClean="0"/>
              <a:t>b1 = .94</a:t>
            </a:r>
          </a:p>
          <a:p>
            <a:r>
              <a:rPr lang="en-US" dirty="0" smtClean="0"/>
              <a:t>b2 = .95</a:t>
            </a:r>
          </a:p>
          <a:p>
            <a:r>
              <a:rPr lang="en-US" dirty="0" smtClean="0"/>
              <a:t>m1 = -1.28</a:t>
            </a:r>
          </a:p>
          <a:p>
            <a:r>
              <a:rPr lang="en-US" dirty="0" smtClean="0"/>
              <a:t>m2 = -1.27</a:t>
            </a:r>
            <a:endParaRPr lang="en-US" dirty="0"/>
          </a:p>
          <a:p>
            <a:r>
              <a:rPr lang="en-US" dirty="0" smtClean="0"/>
              <a:t>Tau = 2.71</a:t>
            </a:r>
          </a:p>
          <a:p>
            <a:endParaRPr lang="en-US" dirty="0" smtClean="0"/>
          </a:p>
          <a:p>
            <a:r>
              <a:rPr lang="en-US" dirty="0" smtClean="0"/>
              <a:t>r = 0.35</a:t>
            </a:r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819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4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Model- oscillator</a:t>
            </a:r>
            <a:endParaRPr lang="en-US" dirty="0"/>
          </a:p>
        </p:txBody>
      </p:sp>
      <p:pic>
        <p:nvPicPr>
          <p:cNvPr id="10" name="Picture 9" descr="oscilla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325761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(G=.3):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pic>
        <p:nvPicPr>
          <p:cNvPr id="5" name="Picture 4" descr="attrac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638"/>
            <a:ext cx="7010400" cy="4679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5.64</a:t>
            </a:r>
          </a:p>
          <a:p>
            <a:r>
              <a:rPr lang="en-US" dirty="0" smtClean="0"/>
              <a:t>k2 = 5.25</a:t>
            </a:r>
          </a:p>
          <a:p>
            <a:r>
              <a:rPr lang="en-US" dirty="0" smtClean="0"/>
              <a:t>b1 = 1.06</a:t>
            </a:r>
          </a:p>
          <a:p>
            <a:r>
              <a:rPr lang="en-US" dirty="0" smtClean="0"/>
              <a:t>b2 = 1.16</a:t>
            </a:r>
          </a:p>
          <a:p>
            <a:r>
              <a:rPr lang="en-US" dirty="0" smtClean="0"/>
              <a:t>m1 = -.98</a:t>
            </a:r>
          </a:p>
          <a:p>
            <a:r>
              <a:rPr lang="en-US" dirty="0" smtClean="0"/>
              <a:t>m2 = - 1.29</a:t>
            </a:r>
            <a:endParaRPr lang="en-US" dirty="0"/>
          </a:p>
          <a:p>
            <a:r>
              <a:rPr lang="en-US" dirty="0" smtClean="0"/>
              <a:t>Tau = 2.24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1169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5.34</a:t>
            </a:r>
          </a:p>
          <a:p>
            <a:r>
              <a:rPr lang="en-US" dirty="0" smtClean="0"/>
              <a:t>k2 = 4.83</a:t>
            </a:r>
          </a:p>
          <a:p>
            <a:r>
              <a:rPr lang="en-US" dirty="0" smtClean="0"/>
              <a:t>b1 = .79</a:t>
            </a:r>
          </a:p>
          <a:p>
            <a:r>
              <a:rPr lang="en-US" dirty="0" smtClean="0"/>
              <a:t>b2 = .80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1202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2*(-1169-(-1202)) = 66 p~e-14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Attractor: histograms by H</a:t>
            </a:r>
            <a:endParaRPr lang="en-US" dirty="0"/>
          </a:p>
        </p:txBody>
      </p:sp>
      <p:pic>
        <p:nvPicPr>
          <p:cNvPr id="4" name="Picture 3" descr="attrac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48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2.21</a:t>
            </a:r>
          </a:p>
          <a:p>
            <a:r>
              <a:rPr lang="en-US" dirty="0" smtClean="0"/>
              <a:t>k2 = 2.49</a:t>
            </a:r>
          </a:p>
          <a:p>
            <a:r>
              <a:rPr lang="en-US" dirty="0" smtClean="0"/>
              <a:t>b1 = 1.34</a:t>
            </a:r>
          </a:p>
          <a:p>
            <a:r>
              <a:rPr lang="en-US" dirty="0" smtClean="0"/>
              <a:t>b2 = 1.34</a:t>
            </a:r>
          </a:p>
          <a:p>
            <a:r>
              <a:rPr lang="en-US" dirty="0" smtClean="0"/>
              <a:t>m1 = -.81</a:t>
            </a:r>
          </a:p>
          <a:p>
            <a:r>
              <a:rPr lang="en-US" dirty="0" smtClean="0"/>
              <a:t>m2 = - .45</a:t>
            </a:r>
            <a:endParaRPr lang="en-US" dirty="0"/>
          </a:p>
          <a:p>
            <a:r>
              <a:rPr lang="en-US" dirty="0" smtClean="0"/>
              <a:t>Tau = 1.26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</a:t>
            </a:r>
            <a:endParaRPr lang="en-US" dirty="0"/>
          </a:p>
          <a:p>
            <a:r>
              <a:rPr lang="en-US" dirty="0" smtClean="0"/>
              <a:t>2948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2.24</a:t>
            </a:r>
          </a:p>
          <a:p>
            <a:r>
              <a:rPr lang="en-US" dirty="0" smtClean="0"/>
              <a:t>k2 = 2.41</a:t>
            </a:r>
          </a:p>
          <a:p>
            <a:r>
              <a:rPr lang="en-US" dirty="0" smtClean="0"/>
              <a:t>b1 = 1.27</a:t>
            </a:r>
          </a:p>
          <a:p>
            <a:r>
              <a:rPr lang="en-US" dirty="0" smtClean="0"/>
              <a:t>b2 = 1.27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2961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2*(-2961.4-(-2947.5)) = 66 p~1.9 e-6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" y="1295400"/>
            <a:ext cx="6538119" cy="46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hists</a:t>
            </a:r>
            <a:r>
              <a:rPr lang="en-US" dirty="0" smtClean="0"/>
              <a:t> by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13044"/>
            <a:ext cx="6997700" cy="5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 data- 8 </a:t>
            </a:r>
            <a:r>
              <a:rPr lang="en-US" dirty="0" err="1" smtClean="0"/>
              <a:t>subjs</a:t>
            </a:r>
            <a:r>
              <a:rPr lang="en-US" dirty="0" smtClean="0"/>
              <a:t>, 4 min trials x5</a:t>
            </a:r>
            <a:endParaRPr lang="en-US" dirty="0"/>
          </a:p>
        </p:txBody>
      </p:sp>
      <p:pic>
        <p:nvPicPr>
          <p:cNvPr id="4" name="Picture 3" descr="subject_k_m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0224"/>
            <a:ext cx="7368574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7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410"/>
            <a:ext cx="8140700" cy="379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1000" y="579120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Barniv</a:t>
            </a:r>
            <a:r>
              <a:rPr lang="en-US" dirty="0" smtClean="0"/>
              <a:t> &amp; </a:t>
            </a:r>
            <a:r>
              <a:rPr lang="en-US" dirty="0" err="1" smtClean="0"/>
              <a:t>Nelken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7_regen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Fitted model gives similar statistics</a:t>
            </a:r>
            <a:endParaRPr lang="en-US" dirty="0"/>
          </a:p>
        </p:txBody>
      </p:sp>
      <p:pic>
        <p:nvPicPr>
          <p:cNvPr id="4" name="Picture 3" descr="s7_hists_rege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70025"/>
            <a:ext cx="7416800" cy="48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3" name="Picture 2" descr="s6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526344"/>
            <a:ext cx="4748544" cy="3169364"/>
          </a:xfrm>
          <a:prstGeom prst="rect">
            <a:avLst/>
          </a:prstGeom>
        </p:spPr>
      </p:pic>
      <p:pic>
        <p:nvPicPr>
          <p:cNvPr id="5" name="Picture 4" descr="s4_lnTvs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56" y="2526344"/>
            <a:ext cx="4748543" cy="31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4" name="Picture 3" descr="slopes_taus_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500"/>
            <a:ext cx="8534400" cy="52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“twitchy”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121212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818" y="1905000"/>
            <a:ext cx="42841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24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I-S and S-I </a:t>
            </a:r>
            <a:r>
              <a:rPr lang="en-US" dirty="0" err="1" smtClean="0"/>
              <a:t>corrs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64" y="1396856"/>
            <a:ext cx="5965536" cy="48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1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4915" y="1964389"/>
            <a:ext cx="7858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Try normalization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Cross validation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Landscape analysis on pars</a:t>
            </a:r>
          </a:p>
        </p:txBody>
      </p:sp>
    </p:spTree>
    <p:extLst>
      <p:ext uri="{BB962C8B-B14F-4D97-AF65-F5344CB8AC3E}">
        <p14:creationId xmlns:p14="http://schemas.microsoft.com/office/powerpoint/2010/main" val="4799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4910" y="1674091"/>
            <a:ext cx="4514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John </a:t>
            </a:r>
            <a:r>
              <a:rPr lang="en-US" sz="2400" dirty="0" err="1" smtClean="0"/>
              <a:t>Rinzel</a:t>
            </a:r>
            <a:endParaRPr lang="en-US" sz="2400" dirty="0" smtClean="0"/>
          </a:p>
          <a:p>
            <a:r>
              <a:rPr lang="en-US" sz="2400" dirty="0" smtClean="0"/>
              <a:t>Daniel </a:t>
            </a:r>
            <a:r>
              <a:rPr lang="en-US" sz="2400" dirty="0" err="1" smtClean="0"/>
              <a:t>Tranchina</a:t>
            </a:r>
            <a:endParaRPr lang="en-US" sz="2400" dirty="0" smtClean="0"/>
          </a:p>
          <a:p>
            <a:r>
              <a:rPr lang="en-US" sz="2400" dirty="0" smtClean="0"/>
              <a:t>Alex Reyes</a:t>
            </a:r>
          </a:p>
          <a:p>
            <a:r>
              <a:rPr lang="en-US" sz="2400" dirty="0" err="1" smtClean="0"/>
              <a:t>Eero</a:t>
            </a:r>
            <a:r>
              <a:rPr lang="en-US" sz="2400" dirty="0" smtClean="0"/>
              <a:t> </a:t>
            </a:r>
            <a:r>
              <a:rPr lang="en-US" sz="2400" dirty="0" err="1" smtClean="0"/>
              <a:t>Simoncelli</a:t>
            </a:r>
            <a:endParaRPr lang="en-US" sz="2400" dirty="0" smtClean="0"/>
          </a:p>
          <a:p>
            <a:r>
              <a:rPr lang="en-US" sz="2400" dirty="0" smtClean="0"/>
              <a:t>Elyse </a:t>
            </a:r>
            <a:r>
              <a:rPr lang="en-US" sz="2400" dirty="0" err="1" smtClean="0"/>
              <a:t>Sussman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err="1" smtClean="0"/>
              <a:t>Amala</a:t>
            </a:r>
            <a:r>
              <a:rPr lang="en-US" sz="2400" dirty="0" smtClean="0"/>
              <a:t> </a:t>
            </a:r>
            <a:r>
              <a:rPr lang="en-US" sz="2400" dirty="0" err="1" smtClean="0"/>
              <a:t>Ankolekar</a:t>
            </a:r>
            <a:r>
              <a:rPr lang="en-US" sz="2400" dirty="0" smtClean="0"/>
              <a:t>-Hinge</a:t>
            </a:r>
          </a:p>
          <a:p>
            <a:r>
              <a:rPr lang="en-US" sz="2400" dirty="0" err="1" smtClean="0"/>
              <a:t>Vik</a:t>
            </a:r>
            <a:r>
              <a:rPr lang="en-US" sz="2400" dirty="0" smtClean="0"/>
              <a:t> Keenan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733636" y="1674091"/>
            <a:ext cx="4144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Jason </a:t>
            </a:r>
            <a:r>
              <a:rPr lang="en-US" sz="2400" dirty="0" err="1" smtClean="0"/>
              <a:t>Mikiel</a:t>
            </a:r>
            <a:r>
              <a:rPr lang="en-US" sz="2400" dirty="0" smtClean="0"/>
              <a:t>-hunter</a:t>
            </a:r>
          </a:p>
          <a:p>
            <a:r>
              <a:rPr lang="en-US" sz="2400" dirty="0" smtClean="0"/>
              <a:t>Josh Goldwyn</a:t>
            </a:r>
          </a:p>
          <a:p>
            <a:endParaRPr lang="en-US" sz="2400" dirty="0" smtClean="0"/>
          </a:p>
          <a:p>
            <a:r>
              <a:rPr lang="en-US" sz="2400" dirty="0" smtClean="0"/>
              <a:t>John D. Murray</a:t>
            </a:r>
          </a:p>
          <a:p>
            <a:endParaRPr lang="en-US" sz="2400" dirty="0" smtClean="0"/>
          </a:p>
          <a:p>
            <a:r>
              <a:rPr lang="en-US" sz="2400" dirty="0"/>
              <a:t>Antje </a:t>
            </a:r>
            <a:r>
              <a:rPr lang="en-US" sz="2400" dirty="0" err="1" smtClean="0"/>
              <a:t>Ihlefeld</a:t>
            </a:r>
            <a:endParaRPr lang="en-US" sz="2400" dirty="0" smtClean="0"/>
          </a:p>
          <a:p>
            <a:r>
              <a:rPr lang="en-US" sz="2400" dirty="0" smtClean="0"/>
              <a:t>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years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32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 search</a:t>
            </a:r>
            <a:endParaRPr lang="en-US" dirty="0"/>
          </a:p>
        </p:txBody>
      </p:sp>
      <p:pic>
        <p:nvPicPr>
          <p:cNvPr id="3" name="Picture 2" descr="detection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4" name="Picture 3" descr="suppression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28" y="2341318"/>
            <a:ext cx="4129653" cy="3097239"/>
          </a:xfrm>
          <a:prstGeom prst="rect">
            <a:avLst/>
          </a:prstGeom>
        </p:spPr>
      </p:pic>
      <p:pic>
        <p:nvPicPr>
          <p:cNvPr id="5" name="Picture 4" descr="detection_graysca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6" name="Picture 5" descr="suppressed_graysca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83" y="2341318"/>
            <a:ext cx="4129653" cy="30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Analytical 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82" y="1624860"/>
            <a:ext cx="57107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S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relation over conditio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70025"/>
            <a:ext cx="6286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 vs Mn 15 Subjs 8 Df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4641198" cy="5904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55" y="37339"/>
            <a:ext cx="3166195" cy="3239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55" y="3234890"/>
            <a:ext cx="3141102" cy="36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112447</TotalTime>
  <Words>1081</Words>
  <Application>Microsoft Macintosh PowerPoint</Application>
  <PresentationFormat>On-screen Show (4:3)</PresentationFormat>
  <Paragraphs>251</Paragraphs>
  <Slides>59</Slides>
  <Notes>0</Notes>
  <HiddenSlides>14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Evaluating the role of cumulative history in auditory perceptual bistability</vt:lpstr>
      <vt:lpstr>Topic review:  The buildup of auditory stream segregation with alternations</vt:lpstr>
      <vt:lpstr>Experimental paradigm</vt:lpstr>
      <vt:lpstr>Percept to percept correlations</vt:lpstr>
      <vt:lpstr>Percept to percept correlations</vt:lpstr>
      <vt:lpstr>Percept to percept correlations</vt:lpstr>
      <vt:lpstr>Percept to percept correlations</vt:lpstr>
      <vt:lpstr>Percept to percept correlations</vt:lpstr>
      <vt:lpstr>PowerPoint Presentation</vt:lpstr>
      <vt:lpstr>Cumulative history</vt:lpstr>
      <vt:lpstr>PowerPoint Presentation</vt:lpstr>
      <vt:lpstr>PowerPoint Presentation</vt:lpstr>
      <vt:lpstr>History function</vt:lpstr>
      <vt:lpstr>History function</vt:lpstr>
      <vt:lpstr>History function</vt:lpstr>
      <vt:lpstr>History function</vt:lpstr>
      <vt:lpstr>The next percept duration is drawn from a distribution that depends on H(t)</vt:lpstr>
      <vt:lpstr>The next percept duration is described by a family of gamma distributions for which the mean varies with H(t)</vt:lpstr>
      <vt:lpstr>Distribution means vary with H according to mx + B</vt:lpstr>
      <vt:lpstr>Distribution means vary with H according to mx + B</vt:lpstr>
      <vt:lpstr>Distribution means vary with H according to mx + B</vt:lpstr>
      <vt:lpstr>Distributions vary with H according to LnT = mH + B</vt:lpstr>
      <vt:lpstr>Cumulative history model parameters</vt:lpstr>
      <vt:lpstr>PowerPoint Presentation</vt:lpstr>
      <vt:lpstr>Buildup to stream segregation</vt:lpstr>
      <vt:lpstr>Features of buildup</vt:lpstr>
      <vt:lpstr>Alternating renewal process</vt:lpstr>
      <vt:lpstr>Alternative hypothesis: deviations observed with increasing adaptation</vt:lpstr>
      <vt:lpstr>Update: human data</vt:lpstr>
      <vt:lpstr>Analysis</vt:lpstr>
      <vt:lpstr>Analysis</vt:lpstr>
      <vt:lpstr>ARP provides good fit to psychophysical buildup functions</vt:lpstr>
      <vt:lpstr>Analysis</vt:lpstr>
      <vt:lpstr>Analysis</vt:lpstr>
      <vt:lpstr>BUF</vt:lpstr>
      <vt:lpstr>Further analysis</vt:lpstr>
      <vt:lpstr>Autoregressive generator</vt:lpstr>
      <vt:lpstr>PowerPoint Presentation</vt:lpstr>
      <vt:lpstr>Competition model</vt:lpstr>
      <vt:lpstr>Competition models generate trial time courses</vt:lpstr>
      <vt:lpstr>Fit model to simulated data with zero history dependence</vt:lpstr>
      <vt:lpstr>Oscillator: Ln(T) vs H</vt:lpstr>
      <vt:lpstr>Competition Model- oscillator</vt:lpstr>
      <vt:lpstr>Attractor (G=.3): ln(T) by H</vt:lpstr>
      <vt:lpstr>Attractor: histograms by H</vt:lpstr>
      <vt:lpstr>Attractor (G=.1): ln(T) by H</vt:lpstr>
      <vt:lpstr>Attractor (G=.1): hists by H</vt:lpstr>
      <vt:lpstr>Human data- 8 subjs, 4 min trials x5</vt:lpstr>
      <vt:lpstr>PowerPoint Presentation</vt:lpstr>
      <vt:lpstr>PowerPoint Presentation</vt:lpstr>
      <vt:lpstr>Fitted model gives similar statistics</vt:lpstr>
      <vt:lpstr>But there’s not a lot of consistency in the key parameters, tau &amp; m</vt:lpstr>
      <vt:lpstr>But there’s not a lot of consistency in the key parameters, tau &amp; m</vt:lpstr>
      <vt:lpstr>“twitchy” graphs</vt:lpstr>
      <vt:lpstr>I-S and S-I corrs</vt:lpstr>
      <vt:lpstr>To Do</vt:lpstr>
      <vt:lpstr>Acknowledgments</vt:lpstr>
      <vt:lpstr>Parameter search</vt:lpstr>
      <vt:lpstr>Analytical solution</vt:lpstr>
    </vt:vector>
  </TitlesOfParts>
  <Company>Center for Neural Science, NYU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Steele</dc:creator>
  <cp:lastModifiedBy>Sara Steele</cp:lastModifiedBy>
  <cp:revision>324</cp:revision>
  <cp:lastPrinted>2016-02-25T20:41:58Z</cp:lastPrinted>
  <dcterms:created xsi:type="dcterms:W3CDTF">2013-07-22T15:28:15Z</dcterms:created>
  <dcterms:modified xsi:type="dcterms:W3CDTF">2016-03-23T00:46:20Z</dcterms:modified>
</cp:coreProperties>
</file>